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8" r:id="rId10"/>
    <p:sldId id="265" r:id="rId11"/>
    <p:sldId id="263" r:id="rId12"/>
    <p:sldId id="270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52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Zhang" userId="49083b47-41c9-4401-a700-086cf790782e" providerId="ADAL" clId="{AE844091-9BFF-495B-B1D1-730580CFD038}"/>
    <pc:docChg chg="modSld">
      <pc:chgData name="Ray Zhang" userId="49083b47-41c9-4401-a700-086cf790782e" providerId="ADAL" clId="{AE844091-9BFF-495B-B1D1-730580CFD038}" dt="2021-05-11T01:32:27.975" v="0"/>
      <pc:docMkLst>
        <pc:docMk/>
      </pc:docMkLst>
      <pc:sldChg chg="modSp mod">
        <pc:chgData name="Ray Zhang" userId="49083b47-41c9-4401-a700-086cf790782e" providerId="ADAL" clId="{AE844091-9BFF-495B-B1D1-730580CFD038}" dt="2021-05-11T01:32:27.975" v="0"/>
        <pc:sldMkLst>
          <pc:docMk/>
          <pc:sldMk cId="0" sldId="264"/>
        </pc:sldMkLst>
        <pc:spChg chg="mod">
          <ac:chgData name="Ray Zhang" userId="49083b47-41c9-4401-a700-086cf790782e" providerId="ADAL" clId="{AE844091-9BFF-495B-B1D1-730580CFD038}" dt="2021-05-11T01:32:27.975" v="0"/>
          <ac:spMkLst>
            <pc:docMk/>
            <pc:sldMk cId="0" sldId="264"/>
            <ac:spMk id="16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ea669e4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ea669e4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79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ea669e4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ea669e4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d976d4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d8d976d47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4ea669e4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4ea669e4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ea669e4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ea669e4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ea669e4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ea669e4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1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8d976d47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d8d976d47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35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Control of a Quadrotor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52952" y="36336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Jiahe Xu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Zhang 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792100" y="2854875"/>
            <a:ext cx="355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EN530.678.S2021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Spring 2021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2508000"/>
            <a:ext cx="2194976" cy="21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Plots of Run Time in each CEM iteration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628" y="901739"/>
            <a:ext cx="3041178" cy="173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4628" y="2899354"/>
            <a:ext cx="3041178" cy="167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4154" y="2893216"/>
            <a:ext cx="2965066" cy="168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4154" y="901739"/>
            <a:ext cx="2965066" cy="17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B4B79B4-9185-4757-9A07-88F2D2EA738D}"/>
              </a:ext>
            </a:extLst>
          </p:cNvPr>
          <p:cNvSpPr/>
          <p:nvPr/>
        </p:nvSpPr>
        <p:spPr>
          <a:xfrm>
            <a:off x="8418150" y="4613013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768725" y="606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68725" y="1617450"/>
            <a:ext cx="40818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 action="ppaction://hlinksldjump"/>
              </a:rPr>
              <a:t>Model</a:t>
            </a: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  <a:hlinkClick r:id="rId4" action="ppaction://hlinksldjump"/>
              </a:rPr>
              <a:t>Our Method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 action="ppaction://hlinksldjump"/>
              </a:rPr>
              <a:t>Trajectory generation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 action="ppaction://hlinksldjump"/>
              </a:rPr>
              <a:t>Controller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 action="ppaction://hlinksldjump"/>
              </a:rPr>
              <a:t>Equation of Motion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 action="ppaction://hlinksldjump"/>
              </a:rPr>
              <a:t>Results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minimum jerk segments methods to generate the trajectory. 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3" y="3193750"/>
            <a:ext cx="7004675" cy="17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r="3260"/>
          <a:stretch/>
        </p:blipFill>
        <p:spPr>
          <a:xfrm>
            <a:off x="0" y="1301125"/>
            <a:ext cx="7437875" cy="16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7437875" y="132865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437875" y="157010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k+1 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95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667800" y="53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</a:t>
            </a:r>
            <a:endParaRPr dirty="0"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727650" y="1339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https://alliance.seas.upenn.edu/~meam620/wiki/index.php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9450" y="59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Quadrotor Model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552" y="1442457"/>
            <a:ext cx="2709300" cy="20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82" y="1412023"/>
            <a:ext cx="2861100" cy="19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7966" y="1756207"/>
            <a:ext cx="1334034" cy="2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102" y="2379789"/>
            <a:ext cx="2222648" cy="948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38719" y="3789872"/>
            <a:ext cx="33728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forces produced by rotors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directly control u</a:t>
            </a: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u</a:t>
            </a:r>
            <a:r>
              <a:rPr lang="en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29450" y="4813995"/>
            <a:ext cx="30770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F59B8B2-96DF-4539-95F5-AC8BD4F0B5C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AE38-C763-4FB4-8E44-824DDBC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Our method</a:t>
            </a:r>
            <a:endParaRPr lang="zh-CN" altLang="en-US" dirty="0"/>
          </a:p>
        </p:txBody>
      </p:sp>
      <p:sp>
        <p:nvSpPr>
          <p:cNvPr id="4" name="矩形: 圆角 27">
            <a:extLst>
              <a:ext uri="{FF2B5EF4-FFF2-40B4-BE49-F238E27FC236}">
                <a16:creationId xmlns:a16="http://schemas.microsoft.com/office/drawing/2014/main" id="{96181166-E172-47CA-8B45-58D4F16D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0" y="1415482"/>
            <a:ext cx="4737672" cy="457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 the map, build the environment with small cubes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: 圆角 29">
            <a:extLst>
              <a:ext uri="{FF2B5EF4-FFF2-40B4-BE49-F238E27FC236}">
                <a16:creationId xmlns:a16="http://schemas.microsoft.com/office/drawing/2014/main" id="{A9F21566-2C92-45E1-9636-0B2E4A8B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3260652"/>
            <a:ext cx="4737670" cy="41127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use CEM method finding a better path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: 圆角 28">
            <a:extLst>
              <a:ext uri="{FF2B5EF4-FFF2-40B4-BE49-F238E27FC236}">
                <a16:creationId xmlns:a16="http://schemas.microsoft.com/office/drawing/2014/main" id="{3B6111FF-79DC-40BE-907A-6A6A7AC0D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48" y="2405062"/>
            <a:ext cx="4737672" cy="3333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find an initial path using shortest path algorithm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D6E96344-A55E-4063-B4BA-EA0E908C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4284602"/>
            <a:ext cx="4737670" cy="506203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apply minimum jerk polynomial method producing a smooth trajectory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1EA915C-BB21-494C-8B83-6AF174F2B123}"/>
              </a:ext>
            </a:extLst>
          </p:cNvPr>
          <p:cNvCxnSpPr/>
          <p:nvPr/>
        </p:nvCxnSpPr>
        <p:spPr>
          <a:xfrm>
            <a:off x="5943113" y="9696132"/>
            <a:ext cx="0" cy="1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FC36240-CFA5-4244-A5CF-9D2B9A300D30}"/>
              </a:ext>
            </a:extLst>
          </p:cNvPr>
          <p:cNvCxnSpPr/>
          <p:nvPr/>
        </p:nvCxnSpPr>
        <p:spPr>
          <a:xfrm>
            <a:off x="4623583" y="950817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5D28AF70-F7BF-4457-9110-EC5AACA96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98" y="17478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4BB1B6-5057-47EE-9674-D8835CFC6BD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096484" y="1872682"/>
            <a:ext cx="2" cy="5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5DA60CF-09F7-497E-B6C8-672124ED6D2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096484" y="2738437"/>
            <a:ext cx="2" cy="52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41615CF-03C6-4023-AC5C-460535FCF980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96486" y="3671926"/>
            <a:ext cx="0" cy="61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1C4D2AFF-1F95-4ADE-AF45-311ECD3686E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638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used minimum jerk segments methods to generate the trajectory. </a:t>
            </a:r>
            <a:endParaRPr dirty="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3E50F-2207-46D7-962C-1DA73B80F6D4}"/>
              </a:ext>
            </a:extLst>
          </p:cNvPr>
          <p:cNvSpPr txBox="1"/>
          <p:nvPr/>
        </p:nvSpPr>
        <p:spPr>
          <a:xfrm>
            <a:off x="727650" y="1599610"/>
            <a:ext cx="516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 segments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en-US" sz="1600" baseline="30000" dirty="0"/>
              <a:t>th</a:t>
            </a:r>
            <a:r>
              <a:rPr lang="en-US" sz="1600" dirty="0"/>
              <a:t> order polynomials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order derivatives ( minimum jerk)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362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linear backstepping control to control the quadrotor to follow the trajectory. 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846" y="1625763"/>
            <a:ext cx="5655905" cy="306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72150" y="4657250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moment about the center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t="19400" b="-19400"/>
          <a:stretch/>
        </p:blipFill>
        <p:spPr>
          <a:xfrm>
            <a:off x="2467150" y="4719725"/>
            <a:ext cx="6444526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900" y="1152397"/>
            <a:ext cx="2725050" cy="49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/>
          <p:nvPr/>
        </p:nvCxnSpPr>
        <p:spPr>
          <a:xfrm rot="10800000">
            <a:off x="5732500" y="3253275"/>
            <a:ext cx="965700" cy="14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/>
          <p:cNvCxnSpPr/>
          <p:nvPr/>
        </p:nvCxnSpPr>
        <p:spPr>
          <a:xfrm flipH="1">
            <a:off x="5684575" y="1849200"/>
            <a:ext cx="760200" cy="4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346" y="1261996"/>
            <a:ext cx="5187249" cy="3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6561225" y="1527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motor thrust 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225625" y="1157450"/>
            <a:ext cx="2506800" cy="68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70350" y="4687850"/>
            <a:ext cx="8477700" cy="339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30B2AA8C-06AF-4BD0-8EB7-A0B786322FFB}"/>
              </a:ext>
            </a:extLst>
          </p:cNvPr>
          <p:cNvSpPr/>
          <p:nvPr/>
        </p:nvSpPr>
        <p:spPr>
          <a:xfrm>
            <a:off x="8489960" y="3986050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727650" y="59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EOM takes U1 and U2 to evaluate State_dot. 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848" y="1342402"/>
            <a:ext cx="3351868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700" y="3205250"/>
            <a:ext cx="4727274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50" y="1252200"/>
            <a:ext cx="2693596" cy="37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1232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034250" y="4116175"/>
            <a:ext cx="424500" cy="7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655650" y="3273750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758400" y="1566725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7"/>
          <p:cNvCxnSpPr>
            <a:stCxn id="131" idx="3"/>
            <a:endCxn id="134" idx="1"/>
          </p:cNvCxnSpPr>
          <p:nvPr/>
        </p:nvCxnSpPr>
        <p:spPr>
          <a:xfrm rot="10800000" flipH="1">
            <a:off x="1369800" y="1912650"/>
            <a:ext cx="1388700" cy="8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stCxn id="132" idx="3"/>
            <a:endCxn id="133" idx="1"/>
          </p:cNvCxnSpPr>
          <p:nvPr/>
        </p:nvCxnSpPr>
        <p:spPr>
          <a:xfrm rot="10800000" flipH="1">
            <a:off x="1458750" y="3650425"/>
            <a:ext cx="1197000" cy="8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7"/>
          <p:cNvSpPr/>
          <p:nvPr/>
        </p:nvSpPr>
        <p:spPr>
          <a:xfrm>
            <a:off x="27584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655650" y="4129825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7"/>
          <p:cNvCxnSpPr>
            <a:stCxn id="137" idx="3"/>
            <a:endCxn id="128" idx="1"/>
          </p:cNvCxnSpPr>
          <p:nvPr/>
        </p:nvCxnSpPr>
        <p:spPr>
          <a:xfrm rot="10800000" flipH="1">
            <a:off x="3005000" y="1844250"/>
            <a:ext cx="1322700" cy="9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7"/>
          <p:cNvCxnSpPr>
            <a:stCxn id="138" idx="3"/>
            <a:endCxn id="129" idx="1"/>
          </p:cNvCxnSpPr>
          <p:nvPr/>
        </p:nvCxnSpPr>
        <p:spPr>
          <a:xfrm rot="10800000" flipH="1">
            <a:off x="3107750" y="3707125"/>
            <a:ext cx="1220100" cy="7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16A4C4CB-7FE5-4365-8022-A11243F0102A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l="6359" t="10740" r="4201" b="4454"/>
          <a:stretch/>
        </p:blipFill>
        <p:spPr>
          <a:xfrm>
            <a:off x="729450" y="1409349"/>
            <a:ext cx="4379054" cy="322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2215" y="1236981"/>
            <a:ext cx="197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Green:  Shortest path</a:t>
            </a:r>
            <a:endParaRPr dirty="0"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Yellow: Desired path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Purple: Actual path</a:t>
            </a:r>
            <a:endParaRPr dirty="0">
              <a:highlight>
                <a:srgbClr val="99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D4D287-4B7B-4920-8E04-359C4C665C0E}"/>
              </a:ext>
            </a:extLst>
          </p:cNvPr>
          <p:cNvSpPr txBox="1"/>
          <p:nvPr/>
        </p:nvSpPr>
        <p:spPr>
          <a:xfrm>
            <a:off x="2672316" y="620625"/>
            <a:ext cx="59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pitchFamily="34" charset="0"/>
                <a:ea typeface="Arial Unicode MS" panose="020B0604020202020204" pitchFamily="34" charset="-122"/>
              </a:rPr>
              <a:t>theoretical shortest distance:11.05      our method: 11.24</a:t>
            </a:r>
            <a:endParaRPr lang="zh-CN" altLang="en-US" dirty="0"/>
          </a:p>
        </p:txBody>
      </p:sp>
      <p:pic>
        <p:nvPicPr>
          <p:cNvPr id="3" name="quadPlanner">
            <a:hlinkClick r:id="" action="ppaction://media"/>
            <a:extLst>
              <a:ext uri="{FF2B5EF4-FFF2-40B4-BE49-F238E27FC236}">
                <a16:creationId xmlns:a16="http://schemas.microsoft.com/office/drawing/2014/main" id="{252843BC-FB5B-490E-AFF9-1798E66C0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152" t="8105" r="5702" b="4493"/>
          <a:stretch/>
        </p:blipFill>
        <p:spPr>
          <a:xfrm>
            <a:off x="5085404" y="1531793"/>
            <a:ext cx="3976381" cy="2991082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9001D160-E97B-4373-BBCA-C5FBD16090D8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A32AB1-42BE-4748-AFB4-2CACE94DA16B}"/>
              </a:ext>
            </a:extLst>
          </p:cNvPr>
          <p:cNvSpPr txBox="1"/>
          <p:nvPr/>
        </p:nvSpPr>
        <p:spPr>
          <a:xfrm>
            <a:off x="2321169" y="1155825"/>
            <a:ext cx="197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Map1 (normal)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399A35-6663-4BA0-A086-321A39883B41}"/>
              </a:ext>
            </a:extLst>
          </p:cNvPr>
          <p:cNvSpPr txBox="1"/>
          <p:nvPr/>
        </p:nvSpPr>
        <p:spPr>
          <a:xfrm>
            <a:off x="2268279" y="507150"/>
            <a:ext cx="655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shortest distance: 29.90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method: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33.74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7A4AD7B0-7232-4A18-BABE-8814F54E3339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585BD-0638-46E8-B6DF-608E8C4E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23" y="1153481"/>
            <a:ext cx="6541727" cy="1752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A0EA40-3772-41ED-9C61-C89F58E3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23" y="3119976"/>
            <a:ext cx="6541727" cy="1608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Results 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FA4CE27-D4F3-4FC1-AF14-BC0E5F32B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75AEB-DD84-4A30-B951-DDDB8D17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28" y="907540"/>
            <a:ext cx="3041178" cy="1740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DE2965-784A-4DA6-A789-70620762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82" y="907540"/>
            <a:ext cx="3369282" cy="1740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85072A-FBE5-44A1-86AA-6324A39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28" y="2978063"/>
            <a:ext cx="3041178" cy="16444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AE4E6D-4370-4328-9372-1745D0741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681" y="2978064"/>
            <a:ext cx="3369282" cy="16444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04E325-9CD5-45BC-AB9E-69C6243E8581}"/>
              </a:ext>
            </a:extLst>
          </p:cNvPr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8BD39D-94E6-4C13-9C8B-BDE9FBAC5D08}"/>
              </a:ext>
            </a:extLst>
          </p:cNvPr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E5C1D-9EF3-422F-B520-F93168812C32}"/>
              </a:ext>
            </a:extLst>
          </p:cNvPr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95E1E6-0F54-483E-BBE3-555554533641}"/>
              </a:ext>
            </a:extLst>
          </p:cNvPr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A8499-230A-40C4-A005-C327196AC407}"/>
              </a:ext>
            </a:extLst>
          </p:cNvPr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Plots of Total Distance in each CEM iteration</a:t>
            </a:r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D590B64-7B94-46F8-8BB1-60FCD8F69D89}"/>
              </a:ext>
            </a:extLst>
          </p:cNvPr>
          <p:cNvSpPr/>
          <p:nvPr/>
        </p:nvSpPr>
        <p:spPr>
          <a:xfrm>
            <a:off x="8418150" y="4613013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70371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243</Words>
  <Application>Microsoft Office PowerPoint</Application>
  <PresentationFormat>On-screen Show (16:9)</PresentationFormat>
  <Paragraphs>71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Calibri</vt:lpstr>
      <vt:lpstr>Raleway</vt:lpstr>
      <vt:lpstr>Streamline</vt:lpstr>
      <vt:lpstr>Planning and Control of a Quadrotor</vt:lpstr>
      <vt:lpstr>Quadrotor Model</vt:lpstr>
      <vt:lpstr>Our method</vt:lpstr>
      <vt:lpstr>We used minimum jerk segments methods to generate the trajectory. </vt:lpstr>
      <vt:lpstr>We used linear backstepping control to control the quadrotor to follow the trajectory. </vt:lpstr>
      <vt:lpstr>EOM takes U1 and U2 to evaluate State_dot. </vt:lpstr>
      <vt:lpstr>Results </vt:lpstr>
      <vt:lpstr>Results </vt:lpstr>
      <vt:lpstr>Results </vt:lpstr>
      <vt:lpstr>Results </vt:lpstr>
      <vt:lpstr>Questions? </vt:lpstr>
      <vt:lpstr>We used minimum jerk segments methods to generate the trajectory.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Control of a Quadrotor</dc:title>
  <dc:creator>Zhang Ray</dc:creator>
  <cp:lastModifiedBy>Ray Zhang</cp:lastModifiedBy>
  <cp:revision>20</cp:revision>
  <dcterms:modified xsi:type="dcterms:W3CDTF">2021-05-12T04:51:26Z</dcterms:modified>
</cp:coreProperties>
</file>